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3">
  <p:sldMasterIdLst>
    <p:sldMasterId id="2147483648" r:id="rId1"/>
  </p:sldMasterIdLst>
  <p:notesMasterIdLst>
    <p:notesMasterId r:id="rId28"/>
  </p:notesMasterIdLst>
  <p:sldIdLst>
    <p:sldId id="352" r:id="rId2"/>
    <p:sldId id="370" r:id="rId3"/>
    <p:sldId id="1821" r:id="rId4"/>
    <p:sldId id="431" r:id="rId5"/>
    <p:sldId id="433" r:id="rId6"/>
    <p:sldId id="432" r:id="rId7"/>
    <p:sldId id="1804" r:id="rId8"/>
    <p:sldId id="1795" r:id="rId9"/>
    <p:sldId id="1796" r:id="rId10"/>
    <p:sldId id="1797" r:id="rId11"/>
    <p:sldId id="1799" r:id="rId12"/>
    <p:sldId id="1800" r:id="rId13"/>
    <p:sldId id="1623" r:id="rId14"/>
    <p:sldId id="1625" r:id="rId15"/>
    <p:sldId id="1798" r:id="rId16"/>
    <p:sldId id="266" r:id="rId17"/>
    <p:sldId id="267" r:id="rId18"/>
    <p:sldId id="1802" r:id="rId19"/>
    <p:sldId id="1607" r:id="rId20"/>
    <p:sldId id="400" r:id="rId21"/>
    <p:sldId id="263" r:id="rId22"/>
    <p:sldId id="264" r:id="rId23"/>
    <p:sldId id="1627" r:id="rId24"/>
    <p:sldId id="1598" r:id="rId25"/>
    <p:sldId id="278" r:id="rId26"/>
    <p:sldId id="1288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v" initials="C" lastIdx="1" clrIdx="0">
    <p:extLst>
      <p:ext uri="{19B8F6BF-5375-455C-9EA6-DF929625EA0E}">
        <p15:presenceInfo xmlns:p15="http://schemas.microsoft.com/office/powerpoint/2012/main" userId="Cv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9CC"/>
    <a:srgbClr val="0F22B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84" autoAdjust="0"/>
    <p:restoredTop sz="94660"/>
  </p:normalViewPr>
  <p:slideViewPr>
    <p:cSldViewPr>
      <p:cViewPr varScale="1">
        <p:scale>
          <a:sx n="121" d="100"/>
          <a:sy n="121" d="100"/>
        </p:scale>
        <p:origin x="432" y="168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128C82-CA69-4C24-80B0-668ACBAF35BA}" type="datetimeFigureOut">
              <a:rPr lang="en-US" smtClean="0"/>
              <a:pPr/>
              <a:t>12/10/25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D1793F-0F1D-49B1-A0BA-855CC243B45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79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D1793F-0F1D-49B1-A0BA-855CC243B45D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005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85B8A1-22F3-4A9D-A64A-2FBBCFBEBE3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31410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492876"/>
            <a:ext cx="2844800" cy="365125"/>
          </a:xfrm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BD736AEA-798F-4CDA-8A96-A4B1432AC17A}" type="datetime1">
              <a:rPr lang="en-US" smtClean="0"/>
              <a:t>12/10/25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492876"/>
            <a:ext cx="3860800" cy="365125"/>
          </a:xfrm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/>
              <a:t>Presented by    Dr. AKHTAR JAMIL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477001"/>
            <a:ext cx="2844800" cy="365125"/>
          </a:xfrm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C6B83-A5F1-4C84-A45A-D25C419DACDF}" type="datetime1">
              <a:rPr lang="en-US" smtClean="0"/>
              <a:t>12/10/25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   Dr. AKHTAR JAMIL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0161E5-A171-4E2C-A7BE-29EF31345ABF}" type="datetime1">
              <a:rPr lang="en-US" smtClean="0"/>
              <a:t>12/10/25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   Dr. AKHTAR JAMIL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433643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069DED-3CC5-463C-ADB3-A89B75133A74}" type="datetime1">
              <a:rPr lang="en-US" smtClean="0"/>
              <a:t>12/10/25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/>
              <a:t>Presented by    Dr. AKHTAR JAMIL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609600" y="609601"/>
            <a:ext cx="10972800" cy="838200"/>
          </a:xfrm>
        </p:spPr>
        <p:txBody>
          <a:bodyPr>
            <a:noAutofit/>
          </a:bodyPr>
          <a:lstStyle>
            <a:lvl1pPr>
              <a:defRPr sz="3600" b="0">
                <a:solidFill>
                  <a:srgbClr val="0070C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93C70-14D1-4305-B3CE-E4C3F4EB5A76}" type="datetime1">
              <a:rPr lang="en-US" smtClean="0"/>
              <a:t>12/10/25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   Dr. AKHTAR JAMIL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E1EEF-9B47-463C-AA95-5FEBF29C4627}" type="datetime1">
              <a:rPr lang="en-US" smtClean="0"/>
              <a:t>12/10/25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   Dr. AKHTAR JAMIL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F28291-2ED6-45BE-9C98-7ECB1C256C70}" type="datetime1">
              <a:rPr lang="en-US" smtClean="0"/>
              <a:t>12/10/25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   Dr. AKHTAR JAMIL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E3EC5-336E-4422-A327-354D4A377406}" type="datetime1">
              <a:rPr lang="en-US" smtClean="0"/>
              <a:t>12/10/25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/>
              <a:t>Presented by    Dr. AKHTAR JAMIL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609600" y="1524000"/>
            <a:ext cx="1097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2C426-A3E1-4918-A063-68C67213F26F}" type="datetime1">
              <a:rPr lang="en-US" smtClean="0"/>
              <a:t>12/10/25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   Dr. AKHTAR JAMIL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B1139-62CA-444F-A988-3B07971BE916}" type="datetime1">
              <a:rPr lang="en-US" smtClean="0"/>
              <a:t>12/10/25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   Dr. AKHTAR JAMIL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DD35A-A764-4E72-B54C-26A3925085AD}" type="datetime1">
              <a:rPr lang="en-US" smtClean="0"/>
              <a:t>12/10/25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   Dr. AKHTAR JAMIL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E1D6CDA-11BC-4FB9-AD2D-41970D93B461}"/>
              </a:ext>
            </a:extLst>
          </p:cNvPr>
          <p:cNvSpPr/>
          <p:nvPr userDrawn="1"/>
        </p:nvSpPr>
        <p:spPr>
          <a:xfrm>
            <a:off x="14400" y="182564"/>
            <a:ext cx="12158400" cy="3508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533400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828801"/>
            <a:ext cx="10972800" cy="42973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477000"/>
            <a:ext cx="284480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399FCB9E-5DFB-4438-89B1-CAC1504E6F88}" type="datetime1">
              <a:rPr lang="en-US" smtClean="0"/>
              <a:t>12/10/25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477000"/>
            <a:ext cx="386080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/>
              <a:t>Presented by    Dr. AKHTAR JAMIL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477000"/>
            <a:ext cx="284480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/>
  <p:txStyles>
    <p:titleStyle>
      <a:lvl1pPr algn="ctr" defTabSz="914400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2CF90-B59D-460E-9DED-71C9E0929606}" type="datetime1">
              <a:rPr lang="en-US" smtClean="0"/>
              <a:t>12/10/25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Presented by    Dr. AKHTAR JAMIL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552700" y="457200"/>
            <a:ext cx="6329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rgbClr val="0099CC"/>
                </a:solidFill>
                <a:latin typeface="arial" panose="020B0604020202020204" pitchFamily="34" charset="0"/>
              </a:rPr>
              <a:t>National University of Computer and Emerging Sciences</a:t>
            </a:r>
            <a:endParaRPr lang="en-US" b="1" dirty="0">
              <a:solidFill>
                <a:srgbClr val="0099CC"/>
              </a:solidFill>
            </a:endParaRPr>
          </a:p>
        </p:txBody>
      </p:sp>
      <p:sp>
        <p:nvSpPr>
          <p:cNvPr id="9" name="AutoShape 8"/>
          <p:cNvSpPr>
            <a:spLocks noChangeArrowheads="1"/>
          </p:cNvSpPr>
          <p:nvPr/>
        </p:nvSpPr>
        <p:spPr bwMode="auto">
          <a:xfrm>
            <a:off x="2400301" y="2589242"/>
            <a:ext cx="7391399" cy="838201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45791" dir="3378596" algn="ctr" rotWithShape="0">
              <a:schemeClr val="bg2"/>
            </a:outerShdw>
          </a:effectLst>
        </p:spPr>
        <p:txBody>
          <a:bodyPr wrap="none" anchor="ctr"/>
          <a:lstStyle/>
          <a:p>
            <a:pPr algn="ctr">
              <a:spcBef>
                <a:spcPct val="50000"/>
              </a:spcBef>
            </a:pPr>
            <a:r>
              <a:rPr lang="en-US" sz="3200" dirty="0">
                <a:solidFill>
                  <a:schemeClr val="bg1"/>
                </a:solidFill>
              </a:rPr>
              <a:t>Generative Adversarial Networks</a:t>
            </a:r>
          </a:p>
        </p:txBody>
      </p:sp>
      <p:sp>
        <p:nvSpPr>
          <p:cNvPr id="10" name="Text Box 10"/>
          <p:cNvSpPr txBox="1">
            <a:spLocks noChangeArrowheads="1"/>
          </p:cNvSpPr>
          <p:nvPr/>
        </p:nvSpPr>
        <p:spPr bwMode="auto">
          <a:xfrm>
            <a:off x="2552700" y="4829633"/>
            <a:ext cx="7086600" cy="8617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GB" sz="2000" b="1" dirty="0" err="1">
                <a:solidFill>
                  <a:srgbClr val="002060"/>
                </a:solidFill>
                <a:latin typeface="Arial" charset="0"/>
              </a:rPr>
              <a:t>Dr.</a:t>
            </a:r>
            <a:r>
              <a:rPr lang="en-GB" sz="2000" b="1" dirty="0">
                <a:solidFill>
                  <a:srgbClr val="002060"/>
                </a:solidFill>
                <a:latin typeface="Arial" charset="0"/>
              </a:rPr>
              <a:t> Akhtar Jamil</a:t>
            </a:r>
          </a:p>
          <a:p>
            <a:pPr algn="ctr">
              <a:spcBef>
                <a:spcPct val="50000"/>
              </a:spcBef>
            </a:pPr>
            <a:r>
              <a:rPr lang="en-GB" sz="2000" b="1" dirty="0">
                <a:solidFill>
                  <a:srgbClr val="002060"/>
                </a:solidFill>
                <a:latin typeface="Arial" charset="0"/>
              </a:rPr>
              <a:t>Department of Computer Science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2514600" y="3842753"/>
            <a:ext cx="7391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800" b="1" dirty="0"/>
              <a:t>AI-4009 Generative AI</a:t>
            </a:r>
          </a:p>
        </p:txBody>
      </p:sp>
      <p:pic>
        <p:nvPicPr>
          <p:cNvPr id="4098" name="Picture 2" descr="National University of Computer and Emerging Sciences - Wikipedia">
            <a:extLst>
              <a:ext uri="{FF2B5EF4-FFF2-40B4-BE49-F238E27FC236}">
                <a16:creationId xmlns:a16="http://schemas.microsoft.com/office/drawing/2014/main" id="{E0F510F5-0228-44A0-926A-4D4211F68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349478"/>
            <a:ext cx="954108" cy="954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82058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FE97355-4FC0-2298-74E9-A7EFDEF948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main aim of the </a:t>
            </a:r>
            <a:r>
              <a:rPr lang="en-US" dirty="0">
                <a:solidFill>
                  <a:srgbClr val="00B050"/>
                </a:solidFill>
              </a:rPr>
              <a:t>Generator is to make the discriminator classify its output as real</a:t>
            </a:r>
            <a:r>
              <a:rPr lang="en-US" dirty="0"/>
              <a:t>. </a:t>
            </a:r>
          </a:p>
          <a:p>
            <a:r>
              <a:rPr lang="en-US" dirty="0"/>
              <a:t>This can happen when the generator </a:t>
            </a:r>
            <a:r>
              <a:rPr lang="en-US" dirty="0">
                <a:solidFill>
                  <a:srgbClr val="0F22B1"/>
                </a:solidFill>
              </a:rPr>
              <a:t>generates realistic images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D2F8497-9DC5-B80D-27AF-A984637DAD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E251A7-FF17-449B-8398-05937EE725CE}" type="datetime1">
              <a:rPr lang="en-US" smtClean="0"/>
              <a:t>12/10/25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7F311B-9C38-8474-D38C-76D192007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   Dr. AKHTAR JAMIL 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699441-D274-814D-78CB-045C2E235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84D3118-B4F9-4528-6735-2CB995543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Generative Adversarial Network</a:t>
            </a:r>
          </a:p>
        </p:txBody>
      </p:sp>
      <p:pic>
        <p:nvPicPr>
          <p:cNvPr id="52226" name="Picture 2" descr="FakeImages">
            <a:extLst>
              <a:ext uri="{FF2B5EF4-FFF2-40B4-BE49-F238E27FC236}">
                <a16:creationId xmlns:a16="http://schemas.microsoft.com/office/drawing/2014/main" id="{BEE1C22A-3489-30A2-C3AC-E1E1528411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3657600"/>
            <a:ext cx="779433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85729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BD10DFA-7AB8-6B44-378F-D895F44AD4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Discriminator</a:t>
            </a:r>
            <a:endParaRPr lang="en-US" dirty="0">
              <a:solidFill>
                <a:srgbClr val="00B050"/>
              </a:solidFill>
            </a:endParaRPr>
          </a:p>
          <a:p>
            <a:r>
              <a:rPr lang="en-US" dirty="0"/>
              <a:t>The Discriminator is a neural network that </a:t>
            </a:r>
            <a:r>
              <a:rPr lang="en-US" dirty="0">
                <a:solidFill>
                  <a:srgbClr val="0F22B1"/>
                </a:solidFill>
              </a:rPr>
              <a:t>identifies real data from the fake data created by the Generator</a:t>
            </a:r>
            <a:r>
              <a:rPr lang="en-US" dirty="0"/>
              <a:t>. </a:t>
            </a:r>
          </a:p>
          <a:p>
            <a:r>
              <a:rPr lang="en-US" dirty="0"/>
              <a:t>The discriminator's training data comes from two different sources:</a:t>
            </a:r>
          </a:p>
          <a:p>
            <a:pPr lvl="1"/>
            <a:r>
              <a:rPr lang="en-US" dirty="0"/>
              <a:t>The </a:t>
            </a:r>
            <a:r>
              <a:rPr lang="en-US" dirty="0">
                <a:solidFill>
                  <a:srgbClr val="FF0000"/>
                </a:solidFill>
              </a:rPr>
              <a:t>real data </a:t>
            </a:r>
            <a:r>
              <a:rPr lang="en-US" dirty="0"/>
              <a:t>instances</a:t>
            </a:r>
          </a:p>
          <a:p>
            <a:pPr lvl="1"/>
            <a:r>
              <a:rPr lang="en-US" dirty="0"/>
              <a:t>The </a:t>
            </a:r>
            <a:r>
              <a:rPr lang="en-US" dirty="0">
                <a:solidFill>
                  <a:srgbClr val="FF0000"/>
                </a:solidFill>
              </a:rPr>
              <a:t>fake data </a:t>
            </a:r>
            <a:r>
              <a:rPr lang="en-US" dirty="0"/>
              <a:t>instances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B9C5C4-B0AF-1D34-D338-CD1A1EC6A5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AC696-3E91-45E5-B662-8C8A2BE30847}" type="datetime1">
              <a:rPr lang="en-US" smtClean="0"/>
              <a:t>12/10/25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BD681C-0144-8273-6AFB-5AC060AC41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   Dr. AKHTAR JAMIL 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7A0DFE-8EBA-C321-9386-F82184EED8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B880D75-7B8E-A109-09A6-8E55887CA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Generative Adversarial Network</a:t>
            </a:r>
          </a:p>
        </p:txBody>
      </p:sp>
      <p:pic>
        <p:nvPicPr>
          <p:cNvPr id="51202" name="Picture 2" descr="DiscriminatorNetwork">
            <a:extLst>
              <a:ext uri="{FF2B5EF4-FFF2-40B4-BE49-F238E27FC236}">
                <a16:creationId xmlns:a16="http://schemas.microsoft.com/office/drawing/2014/main" id="{9CF4C1F9-A865-C2C3-4BB1-E26FDCD90A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6112" y="3657600"/>
            <a:ext cx="5251620" cy="2590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51887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1A6F2CC-1393-4EC5-18A0-DF72BEADC7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Complete GAN Network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96D4BF-95A2-F92C-6C7B-B88D06CE6D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43D3B-135B-414C-BD6D-188835FD0763}" type="datetime1">
              <a:rPr lang="en-US" smtClean="0"/>
              <a:t>12/10/25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3FD334-12D5-DE50-91FC-0E9D50C91C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   Dr. AKHTAR JAMIL 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923256-5CD3-7B6B-E52D-1846CAB42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8F20D59-2567-9936-4394-BAC17B619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Generative Adversarial Network</a:t>
            </a:r>
          </a:p>
        </p:txBody>
      </p:sp>
      <p:pic>
        <p:nvPicPr>
          <p:cNvPr id="53250" name="Picture 2" descr="GANExample">
            <a:extLst>
              <a:ext uri="{FF2B5EF4-FFF2-40B4-BE49-F238E27FC236}">
                <a16:creationId xmlns:a16="http://schemas.microsoft.com/office/drawing/2014/main" id="{50D9EF63-8647-A33E-8982-5067C1841E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2828020"/>
            <a:ext cx="8791575" cy="3473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97022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6A1410C-05AD-430E-B0FB-EA8A5E8511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In its most basic form, a GAN takes </a:t>
            </a:r>
            <a:r>
              <a:rPr lang="en-US" dirty="0">
                <a:solidFill>
                  <a:srgbClr val="00B050"/>
                </a:solidFill>
              </a:rPr>
              <a:t>random noise as its input</a:t>
            </a:r>
            <a:r>
              <a:rPr lang="en-US" dirty="0"/>
              <a:t>. </a:t>
            </a:r>
          </a:p>
          <a:p>
            <a:r>
              <a:rPr lang="en-US" dirty="0"/>
              <a:t>The generator then </a:t>
            </a:r>
            <a:r>
              <a:rPr lang="en-US" dirty="0">
                <a:solidFill>
                  <a:srgbClr val="00B0F0"/>
                </a:solidFill>
              </a:rPr>
              <a:t>transforms this noise into a meaningful output</a:t>
            </a:r>
            <a:r>
              <a:rPr lang="en-US" dirty="0"/>
              <a:t>. </a:t>
            </a:r>
          </a:p>
          <a:p>
            <a:r>
              <a:rPr lang="en-US" dirty="0">
                <a:solidFill>
                  <a:srgbClr val="0F22B1"/>
                </a:solidFill>
              </a:rPr>
              <a:t>By introducing noise</a:t>
            </a:r>
            <a:r>
              <a:rPr lang="en-US" dirty="0"/>
              <a:t>, we can get the GAN to produce a wide variety of data.</a:t>
            </a:r>
          </a:p>
          <a:p>
            <a:r>
              <a:rPr lang="en-US" dirty="0"/>
              <a:t>What choices?</a:t>
            </a:r>
          </a:p>
          <a:p>
            <a:r>
              <a:rPr lang="en-US" dirty="0">
                <a:solidFill>
                  <a:srgbClr val="FF0000"/>
                </a:solidFill>
              </a:rPr>
              <a:t>Gaussian (Normal) Distribution: </a:t>
            </a:r>
          </a:p>
          <a:p>
            <a:pPr lvl="1"/>
            <a:r>
              <a:rPr lang="en-US" dirty="0"/>
              <a:t>Sample values from a normal distribution with a mean of 0 and a standard deviation of 1 (i.e., 𝑁(0,1)N(0,1)).</a:t>
            </a:r>
          </a:p>
          <a:p>
            <a:r>
              <a:rPr lang="en-US" dirty="0">
                <a:solidFill>
                  <a:srgbClr val="FF0000"/>
                </a:solidFill>
              </a:rPr>
              <a:t>Uniform Distribution: </a:t>
            </a:r>
            <a:r>
              <a:rPr lang="en-US" dirty="0"/>
              <a:t>The values can be sampled uniformly from a fixed range, e.g. </a:t>
            </a:r>
            <a:r>
              <a:rPr lang="en-US" dirty="0">
                <a:solidFill>
                  <a:srgbClr val="0070C0"/>
                </a:solidFill>
              </a:rPr>
              <a:t>-1 and 1 or 0 and 1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5877812-AD20-448A-AFB0-771CEBA2DF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C1350B-B401-4600-9162-95559540FDA8}" type="datetime1">
              <a:rPr lang="en-US" smtClean="0"/>
              <a:t>12/10/25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7A34DF-72E5-4475-B418-EC867F8BC0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   Dr. AKHTAR JAMIL 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27248C-F155-4B5E-B55D-EA514F8AE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39782FF-BADC-4C80-A57B-474451560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Input</a:t>
            </a:r>
          </a:p>
        </p:txBody>
      </p:sp>
    </p:spTree>
    <p:extLst>
      <p:ext uri="{BB962C8B-B14F-4D97-AF65-F5344CB8AC3E}">
        <p14:creationId xmlns:p14="http://schemas.microsoft.com/office/powerpoint/2010/main" val="8258587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363D5F5-BB14-4726-BBB2-E3EB32EA2E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Because a GAN </a:t>
            </a:r>
            <a:r>
              <a:rPr lang="en-US" dirty="0">
                <a:solidFill>
                  <a:srgbClr val="00B050"/>
                </a:solidFill>
              </a:rPr>
              <a:t>contains two separately trained </a:t>
            </a:r>
            <a:r>
              <a:rPr lang="en-US" dirty="0"/>
              <a:t>networks, its training algorithm must address two complications:</a:t>
            </a:r>
          </a:p>
          <a:p>
            <a:pPr lvl="1"/>
            <a:r>
              <a:rPr lang="en-US" dirty="0"/>
              <a:t>GANs must switch two different kinds of training (generator and discriminator).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GAN convergence is hard to identify.</a:t>
            </a:r>
          </a:p>
          <a:p>
            <a:r>
              <a:rPr lang="en-US" b="1" dirty="0"/>
              <a:t>Alternating Training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The discriminator trains for </a:t>
            </a:r>
            <a:r>
              <a:rPr lang="en-US" dirty="0">
                <a:solidFill>
                  <a:srgbClr val="00B0F0"/>
                </a:solidFill>
              </a:rPr>
              <a:t>one or more epochs</a:t>
            </a:r>
            <a:r>
              <a:rPr lang="en-US" dirty="0"/>
              <a:t>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The </a:t>
            </a:r>
            <a:r>
              <a:rPr lang="en-US" dirty="0">
                <a:solidFill>
                  <a:srgbClr val="00B0F0"/>
                </a:solidFill>
              </a:rPr>
              <a:t>generator trains for one or more epochs</a:t>
            </a:r>
            <a:r>
              <a:rPr lang="en-US" dirty="0"/>
              <a:t>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Repeat steps 1 and 2 to continue to train the generator and discriminator networks.</a:t>
            </a:r>
          </a:p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C43D7FB-5CB3-49E6-B775-11FFA45ED8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B4056-B739-4DD1-A4D4-A9693A60525E}" type="datetime1">
              <a:rPr lang="en-US" smtClean="0"/>
              <a:t>12/10/25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415D5E-7B76-4DEC-B4AB-650CBB9747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   Dr. AKHTAR JAMIL 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603584-6726-4FBE-B811-FD2A1C4863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B959EDD-03F5-4523-8CB6-E790F8E54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GAN Training</a:t>
            </a:r>
          </a:p>
        </p:txBody>
      </p:sp>
    </p:spTree>
    <p:extLst>
      <p:ext uri="{BB962C8B-B14F-4D97-AF65-F5344CB8AC3E}">
        <p14:creationId xmlns:p14="http://schemas.microsoft.com/office/powerpoint/2010/main" val="35507720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D2A0C9B-07C3-E81F-7AB1-D3ED2BBB8F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rgbClr val="0099CC"/>
                </a:solidFill>
              </a:rPr>
              <a:t>backpropagation</a:t>
            </a:r>
            <a:r>
              <a:rPr lang="en-US" dirty="0"/>
              <a:t> method is used to adjust each weight in the right direction by calculating the weight's impact on the output.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E47DE77-B9C2-D67C-1078-14786F2054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A9022-F06C-47D5-9C5C-A1CA2C98D978}" type="datetime1">
              <a:rPr lang="en-US" smtClean="0"/>
              <a:t>12/10/25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EB689E1-927C-E275-5E8E-CC84B2349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   Dr. AKHTAR JAMIL 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1903F6-CC93-8AC5-B805-CB3DBC743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4E03CD8-C840-3A82-AACB-56A84F1A9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Generative Adversarial Network</a:t>
            </a:r>
          </a:p>
        </p:txBody>
      </p:sp>
      <p:pic>
        <p:nvPicPr>
          <p:cNvPr id="1026" name="Picture 2" descr="GeneratorTraining">
            <a:extLst>
              <a:ext uri="{FF2B5EF4-FFF2-40B4-BE49-F238E27FC236}">
                <a16:creationId xmlns:a16="http://schemas.microsoft.com/office/drawing/2014/main" id="{2D9F23DF-66A5-AEF8-CA62-B075FB4B4A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1999" y="3049549"/>
            <a:ext cx="7546415" cy="3198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14090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7096"/>
          <a:ext cx="9144000" cy="6010596"/>
          <a:chOff x="0" y="867096"/>
          <a:chExt cx="9144000" cy="6010596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867096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7096"/>
          <a:ext cx="9144000" cy="6010596"/>
          <a:chOff x="0" y="867096"/>
          <a:chExt cx="9144000" cy="6010596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9C524B6-95E5-6223-4EE2-8B5D8018BA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/>
              <a:t>Loss Functions</a:t>
            </a:r>
          </a:p>
          <a:p>
            <a:r>
              <a:rPr lang="en-US" dirty="0"/>
              <a:t>GANs generate the probability distribution of a particular data. </a:t>
            </a:r>
          </a:p>
          <a:p>
            <a:r>
              <a:rPr lang="en-US" dirty="0"/>
              <a:t>Loss functions measures distance between the </a:t>
            </a:r>
            <a:r>
              <a:rPr lang="en-US" dirty="0">
                <a:solidFill>
                  <a:srgbClr val="00B0F0"/>
                </a:solidFill>
              </a:rPr>
              <a:t>distribution of the data generated by the GAN and the distribution of the real data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Active research area</a:t>
            </a:r>
          </a:p>
          <a:p>
            <a:pPr lvl="1"/>
            <a:r>
              <a:rPr lang="en-US" dirty="0"/>
              <a:t>Many approaches have been proposed. </a:t>
            </a:r>
          </a:p>
          <a:p>
            <a:r>
              <a:rPr lang="en-US" dirty="0">
                <a:solidFill>
                  <a:srgbClr val="FF0000"/>
                </a:solidFill>
              </a:rPr>
              <a:t>GANs have two loss functions</a:t>
            </a:r>
            <a:r>
              <a:rPr lang="en-US" dirty="0"/>
              <a:t>: one for generator training and one for discriminator training. </a:t>
            </a:r>
          </a:p>
          <a:p>
            <a:r>
              <a:rPr lang="en-US" dirty="0"/>
              <a:t>Two common GAN loss functions:</a:t>
            </a:r>
          </a:p>
          <a:p>
            <a:pPr lvl="1"/>
            <a:r>
              <a:rPr lang="en-US" b="1" dirty="0"/>
              <a:t>Minimax loss</a:t>
            </a:r>
            <a:endParaRPr lang="en-US" dirty="0"/>
          </a:p>
          <a:p>
            <a:pPr lvl="1"/>
            <a:r>
              <a:rPr lang="en-US" b="1" dirty="0"/>
              <a:t>Wasserstein loss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43BF803-89B7-D457-8542-EF68103D6A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7AA533-42DC-46D8-9F4D-68B802C8173F}" type="datetime1">
              <a:rPr lang="en-US" smtClean="0"/>
              <a:t>12/10/25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25C1BE-DD19-55D9-D258-67C9548CDC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   Dr. AKHTAR JAMIL 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BECEAB-D391-48B5-78A5-C8C7D9A9C5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916134B-5994-1657-B06C-0DCDC40B6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Generative Adversarial Network</a:t>
            </a:r>
          </a:p>
        </p:txBody>
      </p:sp>
    </p:spTree>
    <p:extLst>
      <p:ext uri="{BB962C8B-B14F-4D97-AF65-F5344CB8AC3E}">
        <p14:creationId xmlns:p14="http://schemas.microsoft.com/office/powerpoint/2010/main" val="32378091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BD45F76-C428-4464-9E36-F7CDD09B68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Minimax Loss</a:t>
            </a:r>
          </a:p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55A2C0-1516-4B9B-BD5B-405D625C6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5E98A-6DE8-42C2-B9DA-E18E4949FCCA}" type="datetime1">
              <a:rPr lang="en-US" smtClean="0"/>
              <a:t>12/10/25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DFBDAE-406A-46BC-8818-D9B5FF0FDF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   Dr. AKHTAR JAMIL 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2317F3-2760-45A7-8DB1-7BCCA5E0D8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D9F7407-B101-4FC8-8C9F-6D465B8C9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 Functions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154F27F-61D5-499E-B717-2D0E864180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133600"/>
            <a:ext cx="8086373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0810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B061DF-320E-F7E6-17E6-9B6828B7D6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dirty="0">
                <a:solidFill>
                  <a:srgbClr val="FF0000"/>
                </a:solidFill>
              </a:rPr>
              <a:t>Generative Adversarial Networks (GANs) </a:t>
            </a:r>
            <a:r>
              <a:rPr lang="en-US" dirty="0"/>
              <a:t>were introduced in 2014 by Ian J. Goodfellow and co-authors. </a:t>
            </a:r>
          </a:p>
          <a:p>
            <a:pPr>
              <a:defRPr/>
            </a:pPr>
            <a:r>
              <a:rPr lang="en-US" dirty="0"/>
              <a:t>GANs perform </a:t>
            </a:r>
            <a:r>
              <a:rPr lang="en-US" dirty="0">
                <a:solidFill>
                  <a:srgbClr val="00B0F0"/>
                </a:solidFill>
              </a:rPr>
              <a:t>unsupervised learning tasks</a:t>
            </a:r>
            <a:r>
              <a:rPr lang="en-US" dirty="0"/>
              <a:t> in machine learning. </a:t>
            </a:r>
          </a:p>
          <a:p>
            <a:pPr>
              <a:defRPr/>
            </a:pPr>
            <a:r>
              <a:rPr lang="en-US" dirty="0"/>
              <a:t>It consists of 2 models that automatically discover and learn the patterns in input data. </a:t>
            </a:r>
          </a:p>
          <a:p>
            <a:pPr lvl="1">
              <a:defRPr/>
            </a:pPr>
            <a:r>
              <a:rPr lang="en-US" sz="2800" dirty="0">
                <a:solidFill>
                  <a:srgbClr val="00B050"/>
                </a:solidFill>
              </a:rPr>
              <a:t>Generator and Discriminator.</a:t>
            </a:r>
          </a:p>
          <a:p>
            <a:pPr>
              <a:defRPr/>
            </a:pPr>
            <a:r>
              <a:rPr lang="en-US" sz="3200" dirty="0"/>
              <a:t>Can be used in </a:t>
            </a:r>
            <a:r>
              <a:rPr lang="en-US" sz="3200" dirty="0">
                <a:solidFill>
                  <a:srgbClr val="FF0000"/>
                </a:solidFill>
              </a:rPr>
              <a:t>generating images, videos, text</a:t>
            </a:r>
            <a:r>
              <a:rPr lang="en-US" sz="3200" dirty="0"/>
              <a:t>.</a:t>
            </a:r>
          </a:p>
          <a:p>
            <a:pPr marL="0" indent="0">
              <a:buNone/>
              <a:defRPr/>
            </a:pPr>
            <a:endParaRPr lang="en-US" sz="3200" dirty="0">
              <a:solidFill>
                <a:srgbClr val="FF0000"/>
              </a:solidFill>
            </a:endParaRPr>
          </a:p>
        </p:txBody>
      </p:sp>
      <p:sp>
        <p:nvSpPr>
          <p:cNvPr id="14337" name="Title 1">
            <a:extLst>
              <a:ext uri="{FF2B5EF4-FFF2-40B4-BE49-F238E27FC236}">
                <a16:creationId xmlns:a16="http://schemas.microsoft.com/office/drawing/2014/main" id="{D3B2C26E-2272-F935-1216-049E8D26F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200" dirty="0">
                <a:ea typeface="ＭＳ Ｐゴシック" panose="020B0600070205080204" pitchFamily="34" charset="-128"/>
              </a:rPr>
              <a:t>Generative Adversarial Network (GAN)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2B6E329-F506-3B4C-1EA2-6DA6F033CB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E4EB5-38B4-4F8D-8998-298ABC1CF07E}" type="datetime1">
              <a:rPr lang="en-US" smtClean="0"/>
              <a:t>12/10/25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5BED68-97DE-AC7F-9146-8096E44A3A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   Dr. AKHTAR JAMIL 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3756CD-43F0-D0E5-C286-506C51CFC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306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1" name="內容版面配置區 6">
            <a:extLst>
              <a:ext uri="{FF2B5EF4-FFF2-40B4-BE49-F238E27FC236}">
                <a16:creationId xmlns:a16="http://schemas.microsoft.com/office/drawing/2014/main" id="{E66DF522-FACB-9868-FE40-9D9431D0DB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776414" y="2017713"/>
            <a:ext cx="8639175" cy="2997200"/>
          </a:xfrm>
        </p:spPr>
      </p:pic>
      <p:sp>
        <p:nvSpPr>
          <p:cNvPr id="46082" name="矩形 3">
            <a:extLst>
              <a:ext uri="{FF2B5EF4-FFF2-40B4-BE49-F238E27FC236}">
                <a16:creationId xmlns:a16="http://schemas.microsoft.com/office/drawing/2014/main" id="{EB5589A5-430C-1107-828E-2F48EE38E8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0" y="6176963"/>
            <a:ext cx="459613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zh-TW" altLang="en-US" sz="1800"/>
              <a:t>https://blog.openai.com/generative-models/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754EBFD-011B-B944-D3AC-8ECFD53476BE}"/>
              </a:ext>
            </a:extLst>
          </p:cNvPr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3279722" y="1902405"/>
            <a:ext cx="1443857" cy="461665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r>
              <a:rPr lang="en-US">
                <a:noFill/>
                <a:latin typeface="Arial" charset="0"/>
                <a:ea typeface="ＭＳ Ｐゴシック" charset="0"/>
                <a:cs typeface="ＭＳ Ｐゴシック" charset="0"/>
              </a:rPr>
              <a:t> 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69723C16-5E0F-F2B0-7080-65A89D75201B}"/>
              </a:ext>
            </a:extLst>
          </p:cNvPr>
          <p:cNvSpPr/>
          <p:nvPr/>
        </p:nvSpPr>
        <p:spPr>
          <a:xfrm>
            <a:off x="4964113" y="2481263"/>
            <a:ext cx="652462" cy="40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EE1B0925-6026-867E-CFE3-CC01D3735256}"/>
              </a:ext>
            </a:extLst>
          </p:cNvPr>
          <p:cNvSpPr/>
          <p:nvPr/>
        </p:nvSpPr>
        <p:spPr>
          <a:xfrm>
            <a:off x="8353426" y="2590800"/>
            <a:ext cx="652463" cy="40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D34B7D3C-8122-A019-0363-43E893CE93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46714" y="1600200"/>
            <a:ext cx="133508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CA" altLang="zh-TW" sz="2000"/>
              <a:t>P</a:t>
            </a:r>
            <a:r>
              <a:rPr lang="en-CA" altLang="zh-TW" sz="2000" baseline="-25000"/>
              <a:t>G</a:t>
            </a:r>
            <a:r>
              <a:rPr lang="en-CA" altLang="zh-TW" sz="2000"/>
              <a:t>(x,θ)</a:t>
            </a:r>
            <a:endParaRPr lang="zh-TW" altLang="en-US" sz="200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FB9B2B0F-5376-F613-5034-0602F09A10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0" y="5181601"/>
            <a:ext cx="304800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zh-TW">
                <a:solidFill>
                  <a:srgbClr val="FF0000"/>
                </a:solidFill>
              </a:rPr>
              <a:t>How to compute the likelihood?</a:t>
            </a:r>
            <a:endParaRPr lang="zh-TW" altLang="en-US">
              <a:solidFill>
                <a:srgbClr val="FF0000"/>
              </a:solidFill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F7733DD6-B273-279D-66EB-12CD29A52B9C}"/>
              </a:ext>
            </a:extLst>
          </p:cNvPr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6013672" y="3787055"/>
            <a:ext cx="426399" cy="461665"/>
          </a:xfrm>
          <a:prstGeom prst="rect">
            <a:avLst/>
          </a:prstGeom>
          <a:blipFill rotWithShape="1">
            <a:blip r:embed="rId4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r>
              <a:rPr lang="en-US">
                <a:noFill/>
                <a:latin typeface="Arial" charset="0"/>
                <a:ea typeface="ＭＳ Ｐゴシック" charset="0"/>
                <a:cs typeface="ＭＳ Ｐゴシック" charset="0"/>
              </a:rPr>
              <a:t> </a:t>
            </a:r>
          </a:p>
        </p:txBody>
      </p:sp>
      <p:sp>
        <p:nvSpPr>
          <p:cNvPr id="46089" name="Title 2">
            <a:extLst>
              <a:ext uri="{FF2B5EF4-FFF2-40B4-BE49-F238E27FC236}">
                <a16:creationId xmlns:a16="http://schemas.microsoft.com/office/drawing/2014/main" id="{0876A646-D75D-5F27-1C61-BEC3C1CB04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NN for P</a:t>
            </a:r>
            <a:r>
              <a:rPr lang="en-US" altLang="en-US" baseline="-25000" dirty="0">
                <a:ea typeface="ＭＳ Ｐゴシック" panose="020B0600070205080204" pitchFamily="34" charset="-128"/>
              </a:rPr>
              <a:t>G</a:t>
            </a:r>
            <a:r>
              <a:rPr lang="en-US" altLang="en-US" dirty="0">
                <a:ea typeface="ＭＳ Ｐゴシック" panose="020B0600070205080204" pitchFamily="34" charset="-128"/>
              </a:rPr>
              <a:t>(x; θ)</a:t>
            </a:r>
          </a:p>
        </p:txBody>
      </p:sp>
      <p:sp>
        <p:nvSpPr>
          <p:cNvPr id="46090" name="TextBox 14">
            <a:extLst>
              <a:ext uri="{FF2B5EF4-FFF2-40B4-BE49-F238E27FC236}">
                <a16:creationId xmlns:a16="http://schemas.microsoft.com/office/drawing/2014/main" id="{37323345-FD09-B691-E118-68AACFCA70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12151" y="1600200"/>
            <a:ext cx="98901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000"/>
              <a:t>P</a:t>
            </a:r>
            <a:r>
              <a:rPr lang="en-US" altLang="en-US" sz="2000" baseline="-25000"/>
              <a:t>data</a:t>
            </a:r>
            <a:r>
              <a:rPr lang="en-US" altLang="en-US" sz="2000"/>
              <a:t>(x)</a:t>
            </a:r>
          </a:p>
        </p:txBody>
      </p:sp>
      <p:sp>
        <p:nvSpPr>
          <p:cNvPr id="46091" name="TextBox 15">
            <a:extLst>
              <a:ext uri="{FF2B5EF4-FFF2-40B4-BE49-F238E27FC236}">
                <a16:creationId xmlns:a16="http://schemas.microsoft.com/office/drawing/2014/main" id="{67274E6B-5438-D35E-A8C3-E02E841569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21100" y="5626100"/>
            <a:ext cx="1841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46092" name="TextBox 16">
            <a:extLst>
              <a:ext uri="{FF2B5EF4-FFF2-40B4-BE49-F238E27FC236}">
                <a16:creationId xmlns:a16="http://schemas.microsoft.com/office/drawing/2014/main" id="{F06F23BA-2AA7-1A7D-0F6B-09BFD8F15F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14801" y="3429000"/>
            <a:ext cx="3841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000"/>
              <a:t>G</a:t>
            </a:r>
          </a:p>
        </p:txBody>
      </p:sp>
      <p:sp>
        <p:nvSpPr>
          <p:cNvPr id="46093" name="TextBox 17">
            <a:extLst>
              <a:ext uri="{FF2B5EF4-FFF2-40B4-BE49-F238E27FC236}">
                <a16:creationId xmlns:a16="http://schemas.microsoft.com/office/drawing/2014/main" id="{01DFFC1E-31AF-4B60-3BA3-F644A00F48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11664" y="4267200"/>
            <a:ext cx="3127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/>
              <a:t>θ</a:t>
            </a:r>
          </a:p>
        </p:txBody>
      </p:sp>
      <p:sp>
        <p:nvSpPr>
          <p:cNvPr id="46094" name="TextBox 1">
            <a:extLst>
              <a:ext uri="{FF2B5EF4-FFF2-40B4-BE49-F238E27FC236}">
                <a16:creationId xmlns:a16="http://schemas.microsoft.com/office/drawing/2014/main" id="{00FED4EE-221E-7BB9-B599-96A1DDD559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95601" y="4724401"/>
            <a:ext cx="1236663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/>
              <a:t>Smaller</a:t>
            </a:r>
          </a:p>
          <a:p>
            <a:pPr eaLnBrk="1" hangingPunct="1"/>
            <a:r>
              <a:rPr lang="en-US" altLang="en-US" sz="1800"/>
              <a:t>dimension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D2E56EA-9DFF-E7E5-8196-1E4F85D254CF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3200400" y="4267200"/>
            <a:ext cx="0" cy="457200"/>
          </a:xfrm>
          <a:prstGeom prst="straightConnector1">
            <a:avLst/>
          </a:prstGeom>
          <a:noFill/>
          <a:ln w="25400">
            <a:solidFill>
              <a:srgbClr val="FF0000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6096" name="TextBox 5">
            <a:extLst>
              <a:ext uri="{FF2B5EF4-FFF2-40B4-BE49-F238E27FC236}">
                <a16:creationId xmlns:a16="http://schemas.microsoft.com/office/drawing/2014/main" id="{2E323D85-5CF7-28F6-0299-31FC53D207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3401" y="5181601"/>
            <a:ext cx="1236663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/>
              <a:t>Larger</a:t>
            </a:r>
          </a:p>
          <a:p>
            <a:pPr eaLnBrk="1" hangingPunct="1"/>
            <a:r>
              <a:rPr lang="en-US" altLang="en-US" sz="1800"/>
              <a:t>dimension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2011DCE-C047-3922-E3EE-0DBF99980E65}"/>
              </a:ext>
            </a:extLst>
          </p:cNvPr>
          <p:cNvCxnSpPr>
            <a:cxnSpLocks noChangeShapeType="1"/>
            <a:stCxn id="46096" idx="0"/>
          </p:cNvCxnSpPr>
          <p:nvPr/>
        </p:nvCxnSpPr>
        <p:spPr bwMode="auto">
          <a:xfrm flipH="1" flipV="1">
            <a:off x="4876801" y="4876800"/>
            <a:ext cx="85725" cy="304800"/>
          </a:xfrm>
          <a:prstGeom prst="straightConnector1">
            <a:avLst/>
          </a:prstGeom>
          <a:noFill/>
          <a:ln w="25400">
            <a:solidFill>
              <a:srgbClr val="FF0000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6098" name="TextBox 14">
            <a:extLst>
              <a:ext uri="{FF2B5EF4-FFF2-40B4-BE49-F238E27FC236}">
                <a16:creationId xmlns:a16="http://schemas.microsoft.com/office/drawing/2014/main" id="{995D0DD3-5239-5797-FA93-C1186D29DF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62100" y="4495800"/>
            <a:ext cx="1364476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/>
              <a:t>Prior </a:t>
            </a:r>
          </a:p>
          <a:p>
            <a:pPr eaLnBrk="1" hangingPunct="1"/>
            <a:r>
              <a:rPr lang="en-US" altLang="en-US" sz="1800"/>
              <a:t>distribution </a:t>
            </a:r>
          </a:p>
          <a:p>
            <a:pPr eaLnBrk="1" hangingPunct="1"/>
            <a:r>
              <a:rPr lang="en-US" altLang="en-US" sz="1800"/>
              <a:t>of z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67FBD70-6F1C-88D5-51AD-3403921769C7}"/>
              </a:ext>
            </a:extLst>
          </p:cNvPr>
          <p:cNvCxnSpPr>
            <a:cxnSpLocks noChangeShapeType="1"/>
            <a:stCxn id="46098" idx="0"/>
          </p:cNvCxnSpPr>
          <p:nvPr/>
        </p:nvCxnSpPr>
        <p:spPr bwMode="auto">
          <a:xfrm flipV="1">
            <a:off x="2244338" y="4191000"/>
            <a:ext cx="41662" cy="304800"/>
          </a:xfrm>
          <a:prstGeom prst="straightConnector1">
            <a:avLst/>
          </a:prstGeom>
          <a:noFill/>
          <a:ln w="25400">
            <a:solidFill>
              <a:srgbClr val="FF0000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6100" name="TextBox 17">
            <a:extLst>
              <a:ext uri="{FF2B5EF4-FFF2-40B4-BE49-F238E27FC236}">
                <a16:creationId xmlns:a16="http://schemas.microsoft.com/office/drawing/2014/main" id="{AD30D5E1-E7A6-D396-21AF-EB24806CC7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1" y="6172200"/>
            <a:ext cx="38766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/>
              <a:t>P</a:t>
            </a:r>
            <a:r>
              <a:rPr lang="en-US" altLang="en-US" sz="1800" baseline="-25000"/>
              <a:t>G</a:t>
            </a:r>
            <a:r>
              <a:rPr lang="en-US" altLang="en-US" sz="1800"/>
              <a:t>(x) = Integration</a:t>
            </a:r>
            <a:r>
              <a:rPr lang="en-US" altLang="en-US" sz="1800" baseline="-25000"/>
              <a:t>z</a:t>
            </a:r>
            <a:r>
              <a:rPr lang="en-US" altLang="en-US" sz="1800"/>
              <a:t> P</a:t>
            </a:r>
            <a:r>
              <a:rPr lang="en-US" altLang="en-US" sz="1800" baseline="-25000"/>
              <a:t>prior</a:t>
            </a:r>
            <a:r>
              <a:rPr lang="en-US" altLang="en-US" sz="1800"/>
              <a:t>(z) I</a:t>
            </a:r>
            <a:r>
              <a:rPr lang="en-US" altLang="en-US" sz="1800" baseline="-25000"/>
              <a:t>[G(z)=x]</a:t>
            </a:r>
            <a:r>
              <a:rPr lang="en-US" altLang="en-US" sz="1800"/>
              <a:t>dz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772D233-BED0-2BC2-DD91-1DA22A7A19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983A4-24C6-427B-85AC-15512DF5C5B2}" type="datetime1">
              <a:rPr lang="en-US" smtClean="0"/>
              <a:t>12/10/25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579FB78-5A13-C0A1-C6D8-2B34ADFF1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   Dr. AKHTAR JAMIL 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9DEE6C-1530-6EE2-9E52-41F6D617A6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20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gan discriminator mnist">
            <a:extLst>
              <a:ext uri="{FF2B5EF4-FFF2-40B4-BE49-F238E27FC236}">
                <a16:creationId xmlns:a16="http://schemas.microsoft.com/office/drawing/2014/main" id="{B7C6F6AF-F916-46F5-87D7-8BF00AA8D8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14488"/>
            <a:ext cx="12192000" cy="2840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A66EABE-FE79-4355-94E9-8E250AB31D3A}"/>
              </a:ext>
            </a:extLst>
          </p:cNvPr>
          <p:cNvSpPr txBox="1"/>
          <p:nvPr/>
        </p:nvSpPr>
        <p:spPr>
          <a:xfrm>
            <a:off x="1882891" y="701814"/>
            <a:ext cx="84262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 dirty="0"/>
              <a:t>Generative Adversarial Network (GAN)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17E3932-2436-4615-9687-435C0FA56724}"/>
              </a:ext>
            </a:extLst>
          </p:cNvPr>
          <p:cNvSpPr/>
          <p:nvPr/>
        </p:nvSpPr>
        <p:spPr>
          <a:xfrm>
            <a:off x="8962398" y="6581001"/>
            <a:ext cx="322960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https://github.com/PramodShenoy/GANerations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C3603C3-9235-487E-B316-93784DC4F915}"/>
              </a:ext>
            </a:extLst>
          </p:cNvPr>
          <p:cNvSpPr txBox="1"/>
          <p:nvPr/>
        </p:nvSpPr>
        <p:spPr>
          <a:xfrm>
            <a:off x="305292" y="3756798"/>
            <a:ext cx="15921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FC, BN, ReLU </a:t>
            </a:r>
          </a:p>
          <a:p>
            <a:r>
              <a:rPr lang="en-US" sz="2000" b="1" dirty="0"/>
              <a:t>Reshape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E2286F-A55F-483D-81C7-D02ACB73B518}"/>
              </a:ext>
            </a:extLst>
          </p:cNvPr>
          <p:cNvSpPr txBox="1"/>
          <p:nvPr/>
        </p:nvSpPr>
        <p:spPr>
          <a:xfrm>
            <a:off x="1603311" y="4889569"/>
            <a:ext cx="327647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Deconv (kernel 5x5, stride 2) </a:t>
            </a:r>
          </a:p>
          <a:p>
            <a:r>
              <a:rPr lang="en-US" sz="2000" b="1" dirty="0"/>
              <a:t>BN, ReLU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EB0536A-B3A4-4DB7-9F3F-82B09D9E3A1D}"/>
              </a:ext>
            </a:extLst>
          </p:cNvPr>
          <p:cNvSpPr txBox="1"/>
          <p:nvPr/>
        </p:nvSpPr>
        <p:spPr>
          <a:xfrm>
            <a:off x="7255067" y="4135824"/>
            <a:ext cx="30148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Conv (kernel 5x5, stride 2) </a:t>
            </a:r>
          </a:p>
          <a:p>
            <a:r>
              <a:rPr lang="en-US" sz="2000" b="1" dirty="0"/>
              <a:t>BN, </a:t>
            </a:r>
            <a:r>
              <a:rPr lang="en-US" sz="2000" b="1" dirty="0" err="1"/>
              <a:t>LReLU</a:t>
            </a:r>
            <a:r>
              <a:rPr lang="en-US" sz="2000" b="1" dirty="0"/>
              <a:t> (slope 0.2)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D737CBA-499C-4AEB-B424-480B69BA646B}"/>
              </a:ext>
            </a:extLst>
          </p:cNvPr>
          <p:cNvSpPr txBox="1"/>
          <p:nvPr/>
        </p:nvSpPr>
        <p:spPr>
          <a:xfrm>
            <a:off x="4077975" y="4305960"/>
            <a:ext cx="25100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Deconv, tanh/sigmoid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1DF574E-F605-40B2-9D4A-23F4ABF99837}"/>
              </a:ext>
            </a:extLst>
          </p:cNvPr>
          <p:cNvSpPr txBox="1"/>
          <p:nvPr/>
        </p:nvSpPr>
        <p:spPr>
          <a:xfrm>
            <a:off x="10799824" y="3598074"/>
            <a:ext cx="13921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Reshape, </a:t>
            </a:r>
          </a:p>
          <a:p>
            <a:r>
              <a:rPr lang="en-US" sz="2000" b="1" dirty="0"/>
              <a:t>FC, sigmoid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E227DE4-548D-A5D9-8294-D177377C55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078E39-6D5D-4496-A71E-4ACB483FBEDA}" type="datetime1">
              <a:rPr lang="en-US" smtClean="0"/>
              <a:t>12/10/25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69EF7B-83D0-5144-9B3B-6A80BD8360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   Dr. AKHTAR JAMIL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6DCEB2-12D2-2775-5D7C-055101537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2976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20C91DA-0345-45D0-A0E8-DE1D72903DAF}"/>
              </a:ext>
            </a:extLst>
          </p:cNvPr>
          <p:cNvSpPr txBox="1"/>
          <p:nvPr/>
        </p:nvSpPr>
        <p:spPr>
          <a:xfrm>
            <a:off x="4417593" y="701814"/>
            <a:ext cx="33568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 dirty="0"/>
              <a:t>GAN on MNIST</a:t>
            </a:r>
          </a:p>
        </p:txBody>
      </p:sp>
      <p:sp>
        <p:nvSpPr>
          <p:cNvPr id="3" name="Cube 2">
            <a:extLst>
              <a:ext uri="{FF2B5EF4-FFF2-40B4-BE49-F238E27FC236}">
                <a16:creationId xmlns:a16="http://schemas.microsoft.com/office/drawing/2014/main" id="{D04089D1-42FC-489B-9431-FAFCA1F01A06}"/>
              </a:ext>
            </a:extLst>
          </p:cNvPr>
          <p:cNvSpPr/>
          <p:nvPr/>
        </p:nvSpPr>
        <p:spPr>
          <a:xfrm flipH="1">
            <a:off x="5102512" y="2126907"/>
            <a:ext cx="1097280" cy="2560320"/>
          </a:xfrm>
          <a:prstGeom prst="cube">
            <a:avLst>
              <a:gd name="adj" fmla="val 91187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14CF8B-337D-4CB8-8036-E9B65DF83D02}"/>
              </a:ext>
            </a:extLst>
          </p:cNvPr>
          <p:cNvSpPr txBox="1"/>
          <p:nvPr/>
        </p:nvSpPr>
        <p:spPr>
          <a:xfrm>
            <a:off x="5175233" y="4783781"/>
            <a:ext cx="10711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28x28x1</a:t>
            </a:r>
          </a:p>
        </p:txBody>
      </p:sp>
      <p:sp>
        <p:nvSpPr>
          <p:cNvPr id="5" name="Cube 4">
            <a:extLst>
              <a:ext uri="{FF2B5EF4-FFF2-40B4-BE49-F238E27FC236}">
                <a16:creationId xmlns:a16="http://schemas.microsoft.com/office/drawing/2014/main" id="{1B8847E9-D47D-465C-913A-5FC5A8008599}"/>
              </a:ext>
            </a:extLst>
          </p:cNvPr>
          <p:cNvSpPr/>
          <p:nvPr/>
        </p:nvSpPr>
        <p:spPr>
          <a:xfrm flipH="1">
            <a:off x="3406817" y="2766987"/>
            <a:ext cx="876715" cy="1280160"/>
          </a:xfrm>
          <a:prstGeom prst="cube">
            <a:avLst>
              <a:gd name="adj" fmla="val 44727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45C46E-1D8C-4FA6-91A5-696BB41DA34F}"/>
              </a:ext>
            </a:extLst>
          </p:cNvPr>
          <p:cNvSpPr txBox="1"/>
          <p:nvPr/>
        </p:nvSpPr>
        <p:spPr>
          <a:xfrm>
            <a:off x="3406149" y="4783781"/>
            <a:ext cx="10711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14x14x8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95B998-E3CB-48F1-88DB-2BE0006766DD}"/>
              </a:ext>
            </a:extLst>
          </p:cNvPr>
          <p:cNvSpPr txBox="1"/>
          <p:nvPr/>
        </p:nvSpPr>
        <p:spPr>
          <a:xfrm>
            <a:off x="1766910" y="4783781"/>
            <a:ext cx="9412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7x7x16</a:t>
            </a:r>
          </a:p>
        </p:txBody>
      </p:sp>
      <p:sp>
        <p:nvSpPr>
          <p:cNvPr id="8" name="Cube 7">
            <a:extLst>
              <a:ext uri="{FF2B5EF4-FFF2-40B4-BE49-F238E27FC236}">
                <a16:creationId xmlns:a16="http://schemas.microsoft.com/office/drawing/2014/main" id="{0D4B8484-FCE1-4296-9F5F-6E7F86901270}"/>
              </a:ext>
            </a:extLst>
          </p:cNvPr>
          <p:cNvSpPr/>
          <p:nvPr/>
        </p:nvSpPr>
        <p:spPr>
          <a:xfrm flipH="1">
            <a:off x="1646555" y="3207012"/>
            <a:ext cx="941283" cy="400111"/>
          </a:xfrm>
          <a:prstGeom prst="cube">
            <a:avLst>
              <a:gd name="adj" fmla="val 21673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503770-E69C-4F47-8E97-0BFC3DB2D2BF}"/>
              </a:ext>
            </a:extLst>
          </p:cNvPr>
          <p:cNvSpPr txBox="1"/>
          <p:nvPr/>
        </p:nvSpPr>
        <p:spPr>
          <a:xfrm>
            <a:off x="494758" y="4783781"/>
            <a:ext cx="5741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100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4A2DED6-3B3F-4D68-A297-6BDAA5667996}"/>
              </a:ext>
            </a:extLst>
          </p:cNvPr>
          <p:cNvSpPr/>
          <p:nvPr/>
        </p:nvSpPr>
        <p:spPr>
          <a:xfrm>
            <a:off x="736136" y="2949867"/>
            <a:ext cx="91440" cy="9144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1BFAB37-4775-4F0D-9E95-D8788206756D}"/>
              </a:ext>
            </a:extLst>
          </p:cNvPr>
          <p:cNvCxnSpPr>
            <a:cxnSpLocks/>
          </p:cNvCxnSpPr>
          <p:nvPr/>
        </p:nvCxnSpPr>
        <p:spPr>
          <a:xfrm>
            <a:off x="922826" y="3407067"/>
            <a:ext cx="508751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BA8DEF8-C60D-4DAD-9CDE-3F4358EDAEA2}"/>
              </a:ext>
            </a:extLst>
          </p:cNvPr>
          <p:cNvCxnSpPr>
            <a:cxnSpLocks/>
          </p:cNvCxnSpPr>
          <p:nvPr/>
        </p:nvCxnSpPr>
        <p:spPr>
          <a:xfrm>
            <a:off x="2708193" y="3407067"/>
            <a:ext cx="508751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3CE15F8-56BE-4EF2-8E72-CDC48F608BE4}"/>
              </a:ext>
            </a:extLst>
          </p:cNvPr>
          <p:cNvCxnSpPr>
            <a:cxnSpLocks/>
          </p:cNvCxnSpPr>
          <p:nvPr/>
        </p:nvCxnSpPr>
        <p:spPr>
          <a:xfrm>
            <a:off x="4477276" y="3407067"/>
            <a:ext cx="508751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E543214-926F-42E0-AC95-2F55F2B88D33}"/>
              </a:ext>
            </a:extLst>
          </p:cNvPr>
          <p:cNvSpPr txBox="1"/>
          <p:nvPr/>
        </p:nvSpPr>
        <p:spPr>
          <a:xfrm>
            <a:off x="944061" y="2431007"/>
            <a:ext cx="9939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FC, BN, </a:t>
            </a:r>
          </a:p>
          <a:p>
            <a:r>
              <a:rPr lang="en-US" b="1" dirty="0"/>
              <a:t>Reshape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72FF73B-C118-46BE-8AB7-CFC272AF9A4A}"/>
              </a:ext>
            </a:extLst>
          </p:cNvPr>
          <p:cNvSpPr txBox="1"/>
          <p:nvPr/>
        </p:nvSpPr>
        <p:spPr>
          <a:xfrm>
            <a:off x="2349572" y="2470441"/>
            <a:ext cx="10636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Deconv</a:t>
            </a:r>
          </a:p>
          <a:p>
            <a:r>
              <a:rPr lang="en-US" b="1" dirty="0"/>
              <a:t>BN, ReLU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8D0E226-5268-423A-8E13-B8ADB1F2B5E5}"/>
              </a:ext>
            </a:extLst>
          </p:cNvPr>
          <p:cNvSpPr txBox="1"/>
          <p:nvPr/>
        </p:nvSpPr>
        <p:spPr>
          <a:xfrm>
            <a:off x="3633024" y="2055851"/>
            <a:ext cx="15057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Deconv</a:t>
            </a:r>
          </a:p>
          <a:p>
            <a:r>
              <a:rPr lang="en-US" b="1" dirty="0"/>
              <a:t>Tanh/Sigmoid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BF40581-DB49-410B-99E2-4E4A9FFE9261}"/>
              </a:ext>
            </a:extLst>
          </p:cNvPr>
          <p:cNvCxnSpPr>
            <a:cxnSpLocks/>
          </p:cNvCxnSpPr>
          <p:nvPr/>
        </p:nvCxnSpPr>
        <p:spPr>
          <a:xfrm>
            <a:off x="6421405" y="3407067"/>
            <a:ext cx="508751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ube 18">
            <a:extLst>
              <a:ext uri="{FF2B5EF4-FFF2-40B4-BE49-F238E27FC236}">
                <a16:creationId xmlns:a16="http://schemas.microsoft.com/office/drawing/2014/main" id="{2594B788-D730-445E-AE9D-1DCC540622E2}"/>
              </a:ext>
            </a:extLst>
          </p:cNvPr>
          <p:cNvSpPr/>
          <p:nvPr/>
        </p:nvSpPr>
        <p:spPr>
          <a:xfrm flipH="1">
            <a:off x="7018772" y="2766987"/>
            <a:ext cx="876715" cy="1280160"/>
          </a:xfrm>
          <a:prstGeom prst="cube">
            <a:avLst>
              <a:gd name="adj" fmla="val 44727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FEE3898-9248-4C59-BF5B-F4A333EE8A1F}"/>
              </a:ext>
            </a:extLst>
          </p:cNvPr>
          <p:cNvSpPr txBox="1"/>
          <p:nvPr/>
        </p:nvSpPr>
        <p:spPr>
          <a:xfrm>
            <a:off x="7018772" y="4789923"/>
            <a:ext cx="10711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14x14x8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4683631-7ED7-4363-A181-ECA6146D13F0}"/>
              </a:ext>
            </a:extLst>
          </p:cNvPr>
          <p:cNvSpPr txBox="1"/>
          <p:nvPr/>
        </p:nvSpPr>
        <p:spPr>
          <a:xfrm>
            <a:off x="6169661" y="2158581"/>
            <a:ext cx="11519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Conv, BN, </a:t>
            </a:r>
          </a:p>
          <a:p>
            <a:r>
              <a:rPr lang="en-US" b="1" dirty="0" err="1"/>
              <a:t>LReLU</a:t>
            </a:r>
            <a:endParaRPr lang="en-US" b="1" dirty="0"/>
          </a:p>
        </p:txBody>
      </p:sp>
      <p:sp>
        <p:nvSpPr>
          <p:cNvPr id="22" name="Cube 21">
            <a:extLst>
              <a:ext uri="{FF2B5EF4-FFF2-40B4-BE49-F238E27FC236}">
                <a16:creationId xmlns:a16="http://schemas.microsoft.com/office/drawing/2014/main" id="{5B1F1C29-8ED5-4A52-9AF3-E8640466EEFE}"/>
              </a:ext>
            </a:extLst>
          </p:cNvPr>
          <p:cNvSpPr/>
          <p:nvPr/>
        </p:nvSpPr>
        <p:spPr>
          <a:xfrm flipH="1">
            <a:off x="8817593" y="3207012"/>
            <a:ext cx="941283" cy="400111"/>
          </a:xfrm>
          <a:prstGeom prst="cube">
            <a:avLst>
              <a:gd name="adj" fmla="val 21673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BABBEBF-E21A-4FEA-B863-6770ACB802C5}"/>
              </a:ext>
            </a:extLst>
          </p:cNvPr>
          <p:cNvCxnSpPr>
            <a:cxnSpLocks/>
          </p:cNvCxnSpPr>
          <p:nvPr/>
        </p:nvCxnSpPr>
        <p:spPr>
          <a:xfrm>
            <a:off x="8093864" y="3407067"/>
            <a:ext cx="508751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953FCBD-69D7-406E-9CC0-D1C7EC274DC1}"/>
              </a:ext>
            </a:extLst>
          </p:cNvPr>
          <p:cNvCxnSpPr>
            <a:cxnSpLocks/>
          </p:cNvCxnSpPr>
          <p:nvPr/>
        </p:nvCxnSpPr>
        <p:spPr>
          <a:xfrm>
            <a:off x="9879231" y="3407067"/>
            <a:ext cx="508751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59519199-5F7B-4E3C-9211-0D6990A49F04}"/>
              </a:ext>
            </a:extLst>
          </p:cNvPr>
          <p:cNvSpPr txBox="1"/>
          <p:nvPr/>
        </p:nvSpPr>
        <p:spPr>
          <a:xfrm>
            <a:off x="8015113" y="2303536"/>
            <a:ext cx="11519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Conv, BN, </a:t>
            </a:r>
          </a:p>
          <a:p>
            <a:r>
              <a:rPr lang="en-US" b="1" dirty="0" err="1"/>
              <a:t>LReLU</a:t>
            </a:r>
            <a:endParaRPr lang="en-US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D0435B4-F2E7-4C01-A0EB-A63BFD6A9D7C}"/>
              </a:ext>
            </a:extLst>
          </p:cNvPr>
          <p:cNvSpPr txBox="1"/>
          <p:nvPr/>
        </p:nvSpPr>
        <p:spPr>
          <a:xfrm>
            <a:off x="8787855" y="4783781"/>
            <a:ext cx="9412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7x7x16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A53110D-5217-4AE6-A99D-9B942CD3D258}"/>
              </a:ext>
            </a:extLst>
          </p:cNvPr>
          <p:cNvSpPr/>
          <p:nvPr/>
        </p:nvSpPr>
        <p:spPr>
          <a:xfrm>
            <a:off x="10566168" y="2949867"/>
            <a:ext cx="91440" cy="9144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45E32B3-38FF-4CF0-8760-84598E6C50F3}"/>
              </a:ext>
            </a:extLst>
          </p:cNvPr>
          <p:cNvSpPr txBox="1"/>
          <p:nvPr/>
        </p:nvSpPr>
        <p:spPr>
          <a:xfrm>
            <a:off x="10306912" y="4783781"/>
            <a:ext cx="5741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256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73680D1-18AC-4D68-94D7-CA800682589B}"/>
              </a:ext>
            </a:extLst>
          </p:cNvPr>
          <p:cNvCxnSpPr>
            <a:cxnSpLocks/>
          </p:cNvCxnSpPr>
          <p:nvPr/>
        </p:nvCxnSpPr>
        <p:spPr>
          <a:xfrm>
            <a:off x="10844037" y="3407067"/>
            <a:ext cx="508751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E9084FAA-6744-4F00-ABEF-72866E368A9F}"/>
              </a:ext>
            </a:extLst>
          </p:cNvPr>
          <p:cNvSpPr txBox="1"/>
          <p:nvPr/>
        </p:nvSpPr>
        <p:spPr>
          <a:xfrm>
            <a:off x="9649763" y="2266845"/>
            <a:ext cx="110620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Reshape, </a:t>
            </a:r>
          </a:p>
          <a:p>
            <a:r>
              <a:rPr lang="en-US" b="1" dirty="0"/>
              <a:t>FC, BN, </a:t>
            </a:r>
          </a:p>
          <a:p>
            <a:r>
              <a:rPr lang="en-US" b="1" dirty="0" err="1"/>
              <a:t>LReLU</a:t>
            </a:r>
            <a:endParaRPr lang="en-US" b="1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45769D2-6476-4553-978A-3A7BA9A46AA1}"/>
              </a:ext>
            </a:extLst>
          </p:cNvPr>
          <p:cNvSpPr/>
          <p:nvPr/>
        </p:nvSpPr>
        <p:spPr>
          <a:xfrm>
            <a:off x="11482573" y="3315627"/>
            <a:ext cx="182880" cy="18288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0ED22EF-5D85-4169-B316-B1556E4D0A48}"/>
              </a:ext>
            </a:extLst>
          </p:cNvPr>
          <p:cNvSpPr txBox="1"/>
          <p:nvPr/>
        </p:nvSpPr>
        <p:spPr>
          <a:xfrm>
            <a:off x="10799859" y="2364993"/>
            <a:ext cx="9492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FC, </a:t>
            </a:r>
          </a:p>
          <a:p>
            <a:r>
              <a:rPr lang="en-US" b="1" dirty="0"/>
              <a:t>Sigmoid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969F5DC-669B-4E82-AA6D-3F1579BA25BB}"/>
              </a:ext>
            </a:extLst>
          </p:cNvPr>
          <p:cNvSpPr txBox="1"/>
          <p:nvPr/>
        </p:nvSpPr>
        <p:spPr>
          <a:xfrm>
            <a:off x="11416758" y="4783781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1</a:t>
            </a:r>
          </a:p>
        </p:txBody>
      </p:sp>
      <p:sp>
        <p:nvSpPr>
          <p:cNvPr id="34" name="Right Brace 33">
            <a:extLst>
              <a:ext uri="{FF2B5EF4-FFF2-40B4-BE49-F238E27FC236}">
                <a16:creationId xmlns:a16="http://schemas.microsoft.com/office/drawing/2014/main" id="{9E4534E0-6332-4437-BB84-04DD5EB85275}"/>
              </a:ext>
            </a:extLst>
          </p:cNvPr>
          <p:cNvSpPr/>
          <p:nvPr/>
        </p:nvSpPr>
        <p:spPr>
          <a:xfrm rot="5400000">
            <a:off x="8319391" y="2544177"/>
            <a:ext cx="337214" cy="6625531"/>
          </a:xfrm>
          <a:prstGeom prst="rightBrace">
            <a:avLst>
              <a:gd name="adj1" fmla="val 42424"/>
              <a:gd name="adj2" fmla="val 50000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ight Brace 34">
            <a:extLst>
              <a:ext uri="{FF2B5EF4-FFF2-40B4-BE49-F238E27FC236}">
                <a16:creationId xmlns:a16="http://schemas.microsoft.com/office/drawing/2014/main" id="{6834EDCA-4082-4675-8E76-ED4D10AF4332}"/>
              </a:ext>
            </a:extLst>
          </p:cNvPr>
          <p:cNvSpPr/>
          <p:nvPr/>
        </p:nvSpPr>
        <p:spPr>
          <a:xfrm rot="5400000">
            <a:off x="3264911" y="2753712"/>
            <a:ext cx="337214" cy="5613333"/>
          </a:xfrm>
          <a:prstGeom prst="rightBrace">
            <a:avLst>
              <a:gd name="adj1" fmla="val 42424"/>
              <a:gd name="adj2" fmla="val 50000"/>
            </a:avLst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6C17611-CF1F-4594-9009-480F9DAFD357}"/>
              </a:ext>
            </a:extLst>
          </p:cNvPr>
          <p:cNvSpPr txBox="1"/>
          <p:nvPr/>
        </p:nvSpPr>
        <p:spPr>
          <a:xfrm>
            <a:off x="2690269" y="5794717"/>
            <a:ext cx="14864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Generator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B2A4F6E-AD7C-445F-8736-38524C8CD4FE}"/>
              </a:ext>
            </a:extLst>
          </p:cNvPr>
          <p:cNvSpPr txBox="1"/>
          <p:nvPr/>
        </p:nvSpPr>
        <p:spPr>
          <a:xfrm>
            <a:off x="7533794" y="6156186"/>
            <a:ext cx="19084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</a:rPr>
              <a:t>Discriminator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7A8F595E-F43C-5BAB-9AE2-F6EE0B0322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43E92-B75A-4DC5-BC05-38E9CCD66B8B}" type="datetime1">
              <a:rPr lang="en-US" smtClean="0"/>
              <a:t>12/10/25</a:t>
            </a:fld>
            <a:endParaRPr lang="en-US"/>
          </a:p>
        </p:txBody>
      </p:sp>
      <p:sp>
        <p:nvSpPr>
          <p:cNvPr id="38" name="Footer Placeholder 37">
            <a:extLst>
              <a:ext uri="{FF2B5EF4-FFF2-40B4-BE49-F238E27FC236}">
                <a16:creationId xmlns:a16="http://schemas.microsoft.com/office/drawing/2014/main" id="{AE76BF2B-4D4C-53BA-A308-5CCED13545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   Dr. AKHTAR JAMIL </a:t>
            </a:r>
            <a:endParaRPr lang="en-US" dirty="0"/>
          </a:p>
        </p:txBody>
      </p:sp>
      <p:sp>
        <p:nvSpPr>
          <p:cNvPr id="39" name="Slide Number Placeholder 38">
            <a:extLst>
              <a:ext uri="{FF2B5EF4-FFF2-40B4-BE49-F238E27FC236}">
                <a16:creationId xmlns:a16="http://schemas.microsoft.com/office/drawing/2014/main" id="{2E61BB56-54E8-9DF9-19B2-DD652F100C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151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/>
      <p:bldP spid="8" grpId="0" animBg="1"/>
      <p:bldP spid="9" grpId="0"/>
      <p:bldP spid="10" grpId="0" animBg="1"/>
      <p:bldP spid="15" grpId="0"/>
      <p:bldP spid="16" grpId="0"/>
      <p:bldP spid="17" grpId="0"/>
      <p:bldP spid="19" grpId="0" animBg="1"/>
      <p:bldP spid="20" grpId="0"/>
      <p:bldP spid="21" grpId="0"/>
      <p:bldP spid="22" grpId="0" animBg="1"/>
      <p:bldP spid="25" grpId="0"/>
      <p:bldP spid="26" grpId="0"/>
      <p:bldP spid="27" grpId="0" animBg="1"/>
      <p:bldP spid="28" grpId="0"/>
      <p:bldP spid="30" grpId="0"/>
      <p:bldP spid="31" grpId="0" animBg="1"/>
      <p:bldP spid="32" grpId="0"/>
      <p:bldP spid="33" grpId="0"/>
      <p:bldP spid="34" grpId="0" animBg="1"/>
      <p:bldP spid="35" grpId="0" animBg="1"/>
      <p:bldP spid="36" grpId="0"/>
      <p:bldP spid="3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D1905A5-A638-43B4-BD21-D9F2062D58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As the </a:t>
            </a:r>
            <a:r>
              <a:rPr lang="en-US" dirty="0">
                <a:solidFill>
                  <a:srgbClr val="0070C0"/>
                </a:solidFill>
              </a:rPr>
              <a:t>generator improves with training, the discriminator performance gets worse </a:t>
            </a:r>
          </a:p>
          <a:p>
            <a:pPr lvl="1"/>
            <a:r>
              <a:rPr lang="en-US" dirty="0"/>
              <a:t>Discriminator can’t differentiate between </a:t>
            </a:r>
            <a:r>
              <a:rPr lang="en-US" dirty="0">
                <a:solidFill>
                  <a:srgbClr val="00B050"/>
                </a:solidFill>
              </a:rPr>
              <a:t>real and fake</a:t>
            </a:r>
            <a:r>
              <a:rPr lang="en-US" dirty="0"/>
              <a:t>. </a:t>
            </a:r>
          </a:p>
          <a:p>
            <a:pPr lvl="1"/>
            <a:r>
              <a:rPr lang="en-US" dirty="0"/>
              <a:t>If the generator succeeds perfectly, then the discriminator has a 50% accuracy. 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Starts random guess (Less meaningful)</a:t>
            </a:r>
          </a:p>
          <a:p>
            <a:r>
              <a:rPr lang="en-US" dirty="0">
                <a:solidFill>
                  <a:srgbClr val="FF0000"/>
                </a:solidFill>
              </a:rPr>
              <a:t>Warning: </a:t>
            </a:r>
            <a:r>
              <a:rPr lang="en-US" dirty="0"/>
              <a:t>The generator may start to train on random feedback, and its own </a:t>
            </a:r>
            <a:r>
              <a:rPr lang="en-US" dirty="0">
                <a:solidFill>
                  <a:srgbClr val="FF0000"/>
                </a:solidFill>
              </a:rPr>
              <a:t>quality may reduce</a:t>
            </a:r>
            <a:r>
              <a:rPr lang="en-US" dirty="0"/>
              <a:t>.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4E0B265-9AA5-458E-A97F-FFA052E38B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DF3703-4F9C-475C-9D9C-0B904FF34331}" type="datetime1">
              <a:rPr lang="en-US" smtClean="0"/>
              <a:t>12/10/25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9A4C42-91D0-400A-A16B-6C81B3EAE5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   Dr. AKHTAR JAMIL 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6CE76A-F81B-495B-B906-FA6D8C46F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DDC3F88-3932-4E4A-99B2-3069719F0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Issues: Convergence</a:t>
            </a:r>
          </a:p>
        </p:txBody>
      </p:sp>
    </p:spTree>
    <p:extLst>
      <p:ext uri="{BB962C8B-B14F-4D97-AF65-F5344CB8AC3E}">
        <p14:creationId xmlns:p14="http://schemas.microsoft.com/office/powerpoint/2010/main" val="8328090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9F559CE-5596-4B08-BB68-AE50F401E2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Imbalance</a:t>
            </a:r>
          </a:p>
          <a:p>
            <a:pPr lvl="1"/>
            <a:r>
              <a:rPr lang="en-US" dirty="0"/>
              <a:t>One network may dominate the other</a:t>
            </a:r>
          </a:p>
          <a:p>
            <a:pPr lvl="1"/>
            <a:r>
              <a:rPr lang="en-US" dirty="0"/>
              <a:t>e.g. discriminator may always tells the fake and real data and generator may not be able to fool the generator</a:t>
            </a:r>
          </a:p>
          <a:p>
            <a:r>
              <a:rPr lang="en-US" dirty="0">
                <a:solidFill>
                  <a:srgbClr val="FF0000"/>
                </a:solidFill>
              </a:rPr>
              <a:t>Local Convergence</a:t>
            </a:r>
          </a:p>
          <a:p>
            <a:pPr lvl="1"/>
            <a:r>
              <a:rPr lang="en-US" dirty="0"/>
              <a:t>We may stuck at a local minima and not the global error</a:t>
            </a:r>
          </a:p>
          <a:p>
            <a:pPr lvl="1"/>
            <a:r>
              <a:rPr 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The </a:t>
            </a:r>
            <a:r>
              <a:rPr lang="en-US" b="0" i="0" dirty="0">
                <a:solidFill>
                  <a:srgbClr val="FF0000"/>
                </a:solidFill>
                <a:effectLst/>
                <a:latin typeface="Roboto" panose="02000000000000000000" pitchFamily="2" charset="0"/>
              </a:rPr>
              <a:t>discriminator feedback gets less meaningful over time</a:t>
            </a:r>
            <a:r>
              <a:rPr 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. </a:t>
            </a:r>
          </a:p>
          <a:p>
            <a:pPr lvl="1"/>
            <a:r>
              <a:rPr 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The generator starts to train on junk feedback, and its own quality may collapse.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3188787-3970-4213-8D06-DE144887B0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61305D-B145-4094-AD26-E883F5A98A35}" type="datetime1">
              <a:rPr lang="en-US" smtClean="0"/>
              <a:t>12/10/25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B6AD67-F88C-4A60-BE76-FFD32E2F11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   Dr. AKHTAR JAMIL 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95D404-79F4-4B74-8A95-E3FD30E45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1E232A8-E975-419A-AE9F-910759F0E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</a:t>
            </a:r>
          </a:p>
        </p:txBody>
      </p:sp>
    </p:spTree>
    <p:extLst>
      <p:ext uri="{BB962C8B-B14F-4D97-AF65-F5344CB8AC3E}">
        <p14:creationId xmlns:p14="http://schemas.microsoft.com/office/powerpoint/2010/main" val="37629597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7096"/>
          <a:ext cx="9144000" cy="6010596"/>
          <a:chOff x="0" y="867096"/>
          <a:chExt cx="9144000" cy="6010596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867096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59C232-B888-0EB2-61B2-BEB4A9839F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5AC1AA-A3FB-9995-AC6E-943FF959EA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1152" y="2866672"/>
            <a:ext cx="7886700" cy="606423"/>
          </a:xfrm>
        </p:spPr>
        <p:txBody>
          <a:bodyPr>
            <a:noAutofit/>
          </a:bodyPr>
          <a:lstStyle/>
          <a:p>
            <a:pPr algn="ctr"/>
            <a:r>
              <a:rPr lang="en-US" sz="7200" dirty="0"/>
              <a:t>Thank You </a:t>
            </a:r>
            <a:r>
              <a:rPr lang="en-US" sz="7200" dirty="0">
                <a:sym typeface="Wingdings" panose="05000000000000000000" pitchFamily="2" charset="2"/>
              </a:rPr>
              <a:t> </a:t>
            </a:r>
            <a:endParaRPr lang="en-US" sz="72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A662930-1E6D-DB8B-BF0D-190341163676}"/>
              </a:ext>
            </a:extLst>
          </p:cNvPr>
          <p:cNvSpPr/>
          <p:nvPr/>
        </p:nvSpPr>
        <p:spPr>
          <a:xfrm>
            <a:off x="1726676" y="762000"/>
            <a:ext cx="8484124" cy="14045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29C136B-6D9E-DD01-551C-E8A7BE12B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12F37-302F-42F2-9029-E364DD370268}" type="slidenum">
              <a:rPr lang="en-US" smtClean="0"/>
              <a:t>26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44BC09-5E7A-E3EF-EDF4-FBE56520E5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F8832F-DA60-4110-9213-C1EBE9603AF0}" type="datetime1">
              <a:rPr lang="en-US" smtClean="0"/>
              <a:t>12/10/25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2D263B-13BE-7E81-C490-6BF84DA203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   Dr. AKHTAR JAMIL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13056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0839655-FA11-5063-74F2-FDB3543BF7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069DED-3CC5-463C-ADB3-A89B75133A74}" type="datetime1">
              <a:rPr lang="en-US" smtClean="0"/>
              <a:t>12/10/25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09B6BC-8EBA-951D-5433-5E4AA3845E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   Dr. AKHTAR JAMIL 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F448BE-E6A3-9BED-5883-1608A4345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1A49511-1CC4-27D6-B98F-F587B46E95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600" dirty="0">
                <a:ea typeface="ＭＳ Ｐゴシック" panose="020B0600070205080204" pitchFamily="34" charset="-128"/>
              </a:rPr>
              <a:t>Generative Adversarial Network (GAN)</a:t>
            </a:r>
            <a:endParaRPr lang="en-US" dirty="0"/>
          </a:p>
        </p:txBody>
      </p:sp>
      <p:pic>
        <p:nvPicPr>
          <p:cNvPr id="7" name="Picture 2" descr="GANExample">
            <a:extLst>
              <a:ext uri="{FF2B5EF4-FFF2-40B4-BE49-F238E27FC236}">
                <a16:creationId xmlns:a16="http://schemas.microsoft.com/office/drawing/2014/main" id="{F3404834-7200-7768-5BF5-7CBC4C19152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482" y="1676400"/>
            <a:ext cx="10993133" cy="434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75413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Title 1">
            <a:extLst>
              <a:ext uri="{FF2B5EF4-FFF2-40B4-BE49-F238E27FC236}">
                <a16:creationId xmlns:a16="http://schemas.microsoft.com/office/drawing/2014/main" id="{6418F369-8BE7-4077-06F1-0E70235228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600" dirty="0">
                <a:ea typeface="ＭＳ Ｐゴシック" panose="020B0600070205080204" pitchFamily="34" charset="-128"/>
              </a:rPr>
              <a:t>Generative Adversarial Network (GAN)</a:t>
            </a:r>
            <a:endParaRPr lang="en-US" altLang="en-US" dirty="0">
              <a:ea typeface="ＭＳ Ｐゴシック" panose="020B0600070205080204" pitchFamily="34" charset="-128"/>
            </a:endParaRPr>
          </a:p>
        </p:txBody>
      </p:sp>
      <p:pic>
        <p:nvPicPr>
          <p:cNvPr id="35842" name="Picture 3" descr="Screen Shot 2017-05-06 at 2.18.50 AM.png">
            <a:extLst>
              <a:ext uri="{FF2B5EF4-FFF2-40B4-BE49-F238E27FC236}">
                <a16:creationId xmlns:a16="http://schemas.microsoft.com/office/drawing/2014/main" id="{2F3843B1-11DB-717E-5BA6-17688BD093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80"/>
          <a:stretch/>
        </p:blipFill>
        <p:spPr bwMode="auto">
          <a:xfrm>
            <a:off x="1752600" y="1483568"/>
            <a:ext cx="8153400" cy="49550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B9D861E-5D6D-71BA-8F6C-C610C47DC5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20C73-EEE2-4BBE-AC8B-7F89D7626A44}" type="datetime1">
              <a:rPr lang="en-US" smtClean="0"/>
              <a:t>12/10/25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4706E24-1C46-BDCD-963F-E6F77717BF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   Dr. AKHTAR JAMIL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D209FE-338D-5E14-A693-C20E573E72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Title 1">
            <a:extLst>
              <a:ext uri="{FF2B5EF4-FFF2-40B4-BE49-F238E27FC236}">
                <a16:creationId xmlns:a16="http://schemas.microsoft.com/office/drawing/2014/main" id="{1CC815C0-89D6-73BF-F829-37DDD1A50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pic>
        <p:nvPicPr>
          <p:cNvPr id="37890" name="Picture 3" descr="Screen Shot 2017-05-06 at 2.32.06 AM.png">
            <a:extLst>
              <a:ext uri="{FF2B5EF4-FFF2-40B4-BE49-F238E27FC236}">
                <a16:creationId xmlns:a16="http://schemas.microsoft.com/office/drawing/2014/main" id="{07FD61D3-5A3B-0919-4F2A-98073D4755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1" y="228600"/>
            <a:ext cx="8871375" cy="624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974EF69-40A8-7CC3-1F45-32D8709041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0691E7-DA2D-4946-9F0A-79AB42C10F9E}" type="datetime1">
              <a:rPr lang="en-US" smtClean="0"/>
              <a:t>12/10/25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13D89D-29E0-AE67-5899-5CC4BBF64C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   Dr. AKHTAR JAMIL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9AA041-252B-C5AA-B5A0-16037B3D1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5" name="Picture 3" descr="Screen Shot 2017-05-06 at 2.24.48 AM.png">
            <a:extLst>
              <a:ext uri="{FF2B5EF4-FFF2-40B4-BE49-F238E27FC236}">
                <a16:creationId xmlns:a16="http://schemas.microsoft.com/office/drawing/2014/main" id="{3A41A44B-FCB9-603F-7058-C6C857B9B8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457200"/>
            <a:ext cx="7835900" cy="580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846475D-FDEA-F88B-EFFD-FEF2870356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ABA17E-BD02-4E13-AC7D-69FA263B99B1}" type="datetime1">
              <a:rPr lang="en-US" smtClean="0"/>
              <a:t>12/10/25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D1FBDD-2E3A-D08F-E2DA-E88410BC98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   Dr. AKHTAR JAMIL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7DFFC4-0B05-F8B2-B5FD-92DF0A719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7096"/>
          <a:ext cx="9144000" cy="6010596"/>
          <a:chOff x="0" y="867096"/>
          <a:chExt cx="9144000" cy="6010596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867096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95F336C-9B46-B4AD-8639-C1843896DE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Generator vs Discriminator</a:t>
            </a:r>
          </a:p>
          <a:p>
            <a:r>
              <a:rPr lang="en-US" dirty="0"/>
              <a:t>They compete with each other to </a:t>
            </a:r>
            <a:r>
              <a:rPr lang="en-US" dirty="0">
                <a:solidFill>
                  <a:srgbClr val="FF0000"/>
                </a:solidFill>
              </a:rPr>
              <a:t>capture, and replicate the variations</a:t>
            </a:r>
            <a:r>
              <a:rPr lang="en-US" dirty="0"/>
              <a:t> within a dataset.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1BC3056-ABBE-2CE0-F73F-D8C53CCA70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1EEBF-7FCE-4BDB-AD87-31E5B8805E13}" type="datetime1">
              <a:rPr lang="en-US" smtClean="0"/>
              <a:t>12/10/25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D8FCF8-0B0B-43CE-F626-2B293C411B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   Dr. AKHTAR JAMIL 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6657E3-DA15-B390-2249-588861A82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D8A76D2-407E-090B-F5B7-5BDB63257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Generative Adversarial Network</a:t>
            </a:r>
          </a:p>
        </p:txBody>
      </p:sp>
      <p:pic>
        <p:nvPicPr>
          <p:cNvPr id="1026" name="Picture 2" descr="DiscriminatorNetwork">
            <a:extLst>
              <a:ext uri="{FF2B5EF4-FFF2-40B4-BE49-F238E27FC236}">
                <a16:creationId xmlns:a16="http://schemas.microsoft.com/office/drawing/2014/main" id="{4CC87EE4-8951-BF67-8275-094612317C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3200400"/>
            <a:ext cx="6429375" cy="3171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30583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A946A2E-6B04-CCA2-9121-5006180046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b="1" dirty="0"/>
              <a:t>Generator:</a:t>
            </a:r>
          </a:p>
          <a:p>
            <a:r>
              <a:rPr lang="en-US" sz="3200" dirty="0"/>
              <a:t>A Generator in </a:t>
            </a:r>
            <a:r>
              <a:rPr lang="en-US" sz="3200" dirty="0">
                <a:solidFill>
                  <a:srgbClr val="00B0F0"/>
                </a:solidFill>
              </a:rPr>
              <a:t>GANs is a neural network that creates fake data </a:t>
            </a:r>
            <a:r>
              <a:rPr lang="en-US" sz="3200" dirty="0"/>
              <a:t>to be trained on the discriminator. </a:t>
            </a:r>
          </a:p>
          <a:p>
            <a:r>
              <a:rPr lang="en-US" sz="3200" dirty="0"/>
              <a:t>It learns to generate probable data. </a:t>
            </a:r>
          </a:p>
          <a:p>
            <a:r>
              <a:rPr lang="en-US" sz="3200" dirty="0"/>
              <a:t>The generated examples/instances become </a:t>
            </a:r>
            <a:r>
              <a:rPr lang="en-US" sz="3200" dirty="0">
                <a:solidFill>
                  <a:srgbClr val="FF0000"/>
                </a:solidFill>
              </a:rPr>
              <a:t>negative training examples for the discriminator</a:t>
            </a:r>
            <a:r>
              <a:rPr lang="en-US" sz="3200" dirty="0"/>
              <a:t>. </a:t>
            </a:r>
          </a:p>
          <a:p>
            <a:r>
              <a:rPr lang="en-US" sz="3200" dirty="0"/>
              <a:t>It takes a </a:t>
            </a:r>
            <a:r>
              <a:rPr lang="en-US" sz="3200" dirty="0">
                <a:solidFill>
                  <a:srgbClr val="00B050"/>
                </a:solidFill>
              </a:rPr>
              <a:t>fixed-length random vector </a:t>
            </a:r>
            <a:r>
              <a:rPr lang="en-US" sz="3200" dirty="0"/>
              <a:t>carrying noise as input and generates a sample.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4F8D22-A011-7A74-8A0D-1374ED2A24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34319-7736-49F6-848F-F6E6EEB33C1D}" type="datetime1">
              <a:rPr lang="en-US" smtClean="0"/>
              <a:t>12/10/25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C2B391-223E-3D6C-8A7B-7837D9F0D3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   Dr. AKHTAR JAMIL 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7700D7-7802-1F41-63A5-8D67B1D6B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721E963-31A1-7354-DDB1-F5C122B419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Generative Adversarial Network</a:t>
            </a:r>
          </a:p>
        </p:txBody>
      </p:sp>
    </p:spTree>
    <p:extLst>
      <p:ext uri="{BB962C8B-B14F-4D97-AF65-F5344CB8AC3E}">
        <p14:creationId xmlns:p14="http://schemas.microsoft.com/office/powerpoint/2010/main" val="23071426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29504</TotalTime>
  <Words>1057</Words>
  <Application>Microsoft Macintosh PowerPoint</Application>
  <PresentationFormat>Widescreen</PresentationFormat>
  <Paragraphs>201</Paragraphs>
  <Slides>26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ＭＳ Ｐゴシック</vt:lpstr>
      <vt:lpstr>Arial</vt:lpstr>
      <vt:lpstr>Arial</vt:lpstr>
      <vt:lpstr>Calibri</vt:lpstr>
      <vt:lpstr>Roboto</vt:lpstr>
      <vt:lpstr>Wingdings</vt:lpstr>
      <vt:lpstr>Office Theme</vt:lpstr>
      <vt:lpstr>PowerPoint Presentation</vt:lpstr>
      <vt:lpstr>Generative Adversarial Network (GAN)</vt:lpstr>
      <vt:lpstr>Generative Adversarial Network (GAN)</vt:lpstr>
      <vt:lpstr>Generative Adversarial Network (GAN)</vt:lpstr>
      <vt:lpstr>PowerPoint Presentation</vt:lpstr>
      <vt:lpstr>PowerPoint Presentation</vt:lpstr>
      <vt:lpstr>PowerPoint Presentation</vt:lpstr>
      <vt:lpstr>Generative Adversarial Network</vt:lpstr>
      <vt:lpstr>Generative Adversarial Network</vt:lpstr>
      <vt:lpstr>Generative Adversarial Network</vt:lpstr>
      <vt:lpstr>Generative Adversarial Network</vt:lpstr>
      <vt:lpstr>Generative Adversarial Network</vt:lpstr>
      <vt:lpstr>Random Input</vt:lpstr>
      <vt:lpstr>GAN Training</vt:lpstr>
      <vt:lpstr>Generative Adversarial Network</vt:lpstr>
      <vt:lpstr>PowerPoint Presentation</vt:lpstr>
      <vt:lpstr>PowerPoint Presentation</vt:lpstr>
      <vt:lpstr>Generative Adversarial Network</vt:lpstr>
      <vt:lpstr>Loss Functions</vt:lpstr>
      <vt:lpstr>NN for PG(x; θ)</vt:lpstr>
      <vt:lpstr>PowerPoint Presentation</vt:lpstr>
      <vt:lpstr>PowerPoint Presentation</vt:lpstr>
      <vt:lpstr>Issues: Convergence</vt:lpstr>
      <vt:lpstr>Problems</vt:lpstr>
      <vt:lpstr>PowerPoint Presentation</vt:lpstr>
      <vt:lpstr>Thank You 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AKHTAR JAMIL</dc:creator>
  <cp:lastModifiedBy>Muhammad Atif Saeed</cp:lastModifiedBy>
  <cp:revision>1852</cp:revision>
  <dcterms:created xsi:type="dcterms:W3CDTF">2006-08-16T00:00:00Z</dcterms:created>
  <dcterms:modified xsi:type="dcterms:W3CDTF">2025-12-10T09:49:03Z</dcterms:modified>
</cp:coreProperties>
</file>